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64" r:id="rId4"/>
    <p:sldId id="262" r:id="rId5"/>
    <p:sldId id="263" r:id="rId6"/>
    <p:sldId id="259" r:id="rId7"/>
    <p:sldId id="266" r:id="rId8"/>
    <p:sldId id="265" r:id="rId9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763A"/>
    <a:srgbClr val="EEF1C0"/>
    <a:srgbClr val="10332F"/>
    <a:srgbClr val="0F2E28"/>
    <a:srgbClr val="113C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4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ECA459-59BD-354C-90EB-0DB7F9C03EC2}" type="doc">
      <dgm:prSet loTypeId="urn:microsoft.com/office/officeart/2005/8/layout/matrix1" loCatId="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BF36ECE-DE88-D449-B011-CB30BD58EA2E}">
      <dgm:prSet phldrT="[Text]" custT="1"/>
      <dgm:spPr>
        <a:noFill/>
        <a:ln w="25400">
          <a:solidFill>
            <a:srgbClr val="008000"/>
          </a:solidFill>
        </a:ln>
      </dgm:spPr>
      <dgm:t>
        <a:bodyPr/>
        <a:lstStyle/>
        <a:p>
          <a:endParaRPr lang="en-GB" sz="2000" dirty="0">
            <a:solidFill>
              <a:srgbClr val="00B050"/>
            </a:solidFill>
          </a:endParaRPr>
        </a:p>
      </dgm:t>
    </dgm:pt>
    <dgm:pt modelId="{E39218A5-FC05-C841-8B2C-B0BAEE481C0F}" type="parTrans" cxnId="{F53C6A62-6416-3745-8E7A-A0C9AB1ED85E}">
      <dgm:prSet/>
      <dgm:spPr/>
      <dgm:t>
        <a:bodyPr/>
        <a:lstStyle/>
        <a:p>
          <a:endParaRPr lang="en-US"/>
        </a:p>
      </dgm:t>
    </dgm:pt>
    <dgm:pt modelId="{726FE32D-2FD6-E94B-9A0E-B1EDA09A4FC3}" type="sibTrans" cxnId="{F53C6A62-6416-3745-8E7A-A0C9AB1ED85E}">
      <dgm:prSet/>
      <dgm:spPr/>
      <dgm:t>
        <a:bodyPr/>
        <a:lstStyle/>
        <a:p>
          <a:endParaRPr lang="en-US"/>
        </a:p>
      </dgm:t>
    </dgm:pt>
    <dgm:pt modelId="{6E9A6DD1-EBF6-D842-AE6E-41ED6A820333}">
      <dgm:prSet phldrT="[Text]" custT="1"/>
      <dgm:spPr>
        <a:noFill/>
        <a:ln w="25400">
          <a:solidFill>
            <a:srgbClr val="008000"/>
          </a:solidFill>
        </a:ln>
      </dgm:spPr>
      <dgm:t>
        <a:bodyPr/>
        <a:lstStyle/>
        <a:p>
          <a:endParaRPr lang="en-GB" sz="2300" dirty="0">
            <a:solidFill>
              <a:srgbClr val="00B050"/>
            </a:solidFill>
          </a:endParaRPr>
        </a:p>
      </dgm:t>
    </dgm:pt>
    <dgm:pt modelId="{77A69BF2-E047-C743-AA6E-7DFD3F32D148}" type="parTrans" cxnId="{D01BD3AE-D668-494E-978D-9CC5FD158622}">
      <dgm:prSet/>
      <dgm:spPr/>
      <dgm:t>
        <a:bodyPr/>
        <a:lstStyle/>
        <a:p>
          <a:endParaRPr lang="en-US"/>
        </a:p>
      </dgm:t>
    </dgm:pt>
    <dgm:pt modelId="{7A398D81-0006-234A-8442-A8E0F794C17D}" type="sibTrans" cxnId="{D01BD3AE-D668-494E-978D-9CC5FD158622}">
      <dgm:prSet/>
      <dgm:spPr/>
      <dgm:t>
        <a:bodyPr/>
        <a:lstStyle/>
        <a:p>
          <a:endParaRPr lang="en-US"/>
        </a:p>
      </dgm:t>
    </dgm:pt>
    <dgm:pt modelId="{C520A5C7-E3D3-8041-874F-787041B84F7F}">
      <dgm:prSet phldrT="[Text]"/>
      <dgm:spPr>
        <a:noFill/>
        <a:ln w="25400">
          <a:solidFill>
            <a:srgbClr val="008000"/>
          </a:solidFill>
        </a:ln>
      </dgm:spPr>
      <dgm:t>
        <a:bodyPr/>
        <a:lstStyle/>
        <a:p>
          <a:endParaRPr lang="en-US" dirty="0"/>
        </a:p>
      </dgm:t>
    </dgm:pt>
    <dgm:pt modelId="{7F91FE7E-094F-7542-B780-D4D6A8FA44C0}" type="parTrans" cxnId="{CB91A88D-4E8E-724E-8C0A-AB6445334BAB}">
      <dgm:prSet/>
      <dgm:spPr/>
      <dgm:t>
        <a:bodyPr/>
        <a:lstStyle/>
        <a:p>
          <a:endParaRPr lang="en-US"/>
        </a:p>
      </dgm:t>
    </dgm:pt>
    <dgm:pt modelId="{BB427A8F-F29F-774E-8931-0F672FB24386}" type="sibTrans" cxnId="{CB91A88D-4E8E-724E-8C0A-AB6445334BAB}">
      <dgm:prSet/>
      <dgm:spPr/>
      <dgm:t>
        <a:bodyPr/>
        <a:lstStyle/>
        <a:p>
          <a:endParaRPr lang="en-US"/>
        </a:p>
      </dgm:t>
    </dgm:pt>
    <dgm:pt modelId="{8AC59E89-3A4A-8844-A1AF-5A5ED40A5404}">
      <dgm:prSet phldrT="[Text]" custT="1"/>
      <dgm:spPr>
        <a:solidFill>
          <a:srgbClr val="EEF1C0">
            <a:alpha val="96000"/>
          </a:srgbClr>
        </a:solidFill>
        <a:ln w="47625">
          <a:solidFill>
            <a:srgbClr val="008000"/>
          </a:solidFill>
        </a:ln>
      </dgm:spPr>
      <dgm:t>
        <a:bodyPr/>
        <a:lstStyle/>
        <a:p>
          <a:r>
            <a:rPr lang="en-US" sz="2800" b="1" dirty="0"/>
            <a:t>GridCodes®</a:t>
          </a:r>
        </a:p>
      </dgm:t>
    </dgm:pt>
    <dgm:pt modelId="{D260AF34-C7CC-184B-BB17-59E74A073743}" type="sibTrans" cxnId="{A90B8167-DD5D-004D-B86A-DB09286F52CB}">
      <dgm:prSet/>
      <dgm:spPr/>
      <dgm:t>
        <a:bodyPr/>
        <a:lstStyle/>
        <a:p>
          <a:endParaRPr lang="en-US"/>
        </a:p>
      </dgm:t>
    </dgm:pt>
    <dgm:pt modelId="{0D4EF976-E68D-8048-B41D-8B9D6D3349EC}" type="parTrans" cxnId="{A90B8167-DD5D-004D-B86A-DB09286F52CB}">
      <dgm:prSet/>
      <dgm:spPr/>
      <dgm:t>
        <a:bodyPr/>
        <a:lstStyle/>
        <a:p>
          <a:endParaRPr lang="en-US"/>
        </a:p>
      </dgm:t>
    </dgm:pt>
    <dgm:pt modelId="{0062F746-8575-41F4-B283-E6146E5BEF7F}">
      <dgm:prSet/>
      <dgm:spPr/>
      <dgm:t>
        <a:bodyPr/>
        <a:lstStyle/>
        <a:p>
          <a:endParaRPr lang="en-US"/>
        </a:p>
      </dgm:t>
    </dgm:pt>
    <dgm:pt modelId="{9EE1562F-B99F-4D37-BAE9-AA9F488EA854}" type="parTrans" cxnId="{89A62322-F2E0-4219-BED3-B6ABA6BDB778}">
      <dgm:prSet/>
      <dgm:spPr/>
      <dgm:t>
        <a:bodyPr/>
        <a:lstStyle/>
        <a:p>
          <a:endParaRPr lang="en-US"/>
        </a:p>
      </dgm:t>
    </dgm:pt>
    <dgm:pt modelId="{76FD38E0-D487-4A50-AFFE-EEEC284532D9}" type="sibTrans" cxnId="{89A62322-F2E0-4219-BED3-B6ABA6BDB778}">
      <dgm:prSet/>
      <dgm:spPr/>
      <dgm:t>
        <a:bodyPr/>
        <a:lstStyle/>
        <a:p>
          <a:endParaRPr lang="en-US"/>
        </a:p>
      </dgm:t>
    </dgm:pt>
    <dgm:pt modelId="{A006A2B3-BFF0-46BF-BF02-3AEAD0B6E683}">
      <dgm:prSet/>
      <dgm:spPr/>
      <dgm:t>
        <a:bodyPr/>
        <a:lstStyle/>
        <a:p>
          <a:endParaRPr lang="en-US"/>
        </a:p>
      </dgm:t>
    </dgm:pt>
    <dgm:pt modelId="{5CF2C9C3-76EA-405E-9F9D-A0B38513FB0F}" type="parTrans" cxnId="{7659979C-644E-42DF-916D-1B90970C54BA}">
      <dgm:prSet/>
      <dgm:spPr/>
      <dgm:t>
        <a:bodyPr/>
        <a:lstStyle/>
        <a:p>
          <a:endParaRPr lang="en-US"/>
        </a:p>
      </dgm:t>
    </dgm:pt>
    <dgm:pt modelId="{6ADF7CDD-CB71-4B08-A808-E34239C2CF7F}" type="sibTrans" cxnId="{7659979C-644E-42DF-916D-1B90970C54BA}">
      <dgm:prSet/>
      <dgm:spPr/>
      <dgm:t>
        <a:bodyPr/>
        <a:lstStyle/>
        <a:p>
          <a:endParaRPr lang="en-US"/>
        </a:p>
      </dgm:t>
    </dgm:pt>
    <dgm:pt modelId="{29EE4D34-6634-4BAD-BAF7-A89785BBA58C}">
      <dgm:prSet/>
      <dgm:spPr/>
      <dgm:t>
        <a:bodyPr/>
        <a:lstStyle/>
        <a:p>
          <a:endParaRPr lang="en-US"/>
        </a:p>
      </dgm:t>
    </dgm:pt>
    <dgm:pt modelId="{B6A2098A-A1CB-462E-81F8-D36CED954451}" type="parTrans" cxnId="{E1F4A830-FC37-4E2D-BE9F-E2E651AA5AEC}">
      <dgm:prSet/>
      <dgm:spPr/>
      <dgm:t>
        <a:bodyPr/>
        <a:lstStyle/>
        <a:p>
          <a:endParaRPr lang="en-US"/>
        </a:p>
      </dgm:t>
    </dgm:pt>
    <dgm:pt modelId="{9D136324-CA75-46AF-A0C5-82B14EDA6AAA}" type="sibTrans" cxnId="{E1F4A830-FC37-4E2D-BE9F-E2E651AA5AEC}">
      <dgm:prSet/>
      <dgm:spPr/>
      <dgm:t>
        <a:bodyPr/>
        <a:lstStyle/>
        <a:p>
          <a:endParaRPr lang="en-US"/>
        </a:p>
      </dgm:t>
    </dgm:pt>
    <dgm:pt modelId="{32C17C7D-B8D6-4FC2-878F-CB5FCE19AC3D}">
      <dgm:prSet/>
      <dgm:spPr/>
      <dgm:t>
        <a:bodyPr/>
        <a:lstStyle/>
        <a:p>
          <a:endParaRPr lang="en-US"/>
        </a:p>
      </dgm:t>
    </dgm:pt>
    <dgm:pt modelId="{8B5FFD65-F6D8-4FFF-A513-64F1B211D169}" type="parTrans" cxnId="{50B98D70-71CE-4E9E-93A6-A89DB52E20EF}">
      <dgm:prSet/>
      <dgm:spPr/>
      <dgm:t>
        <a:bodyPr/>
        <a:lstStyle/>
        <a:p>
          <a:endParaRPr lang="en-US"/>
        </a:p>
      </dgm:t>
    </dgm:pt>
    <dgm:pt modelId="{DD738794-EFFE-4638-8565-BE258E516A07}" type="sibTrans" cxnId="{50B98D70-71CE-4E9E-93A6-A89DB52E20EF}">
      <dgm:prSet/>
      <dgm:spPr/>
      <dgm:t>
        <a:bodyPr/>
        <a:lstStyle/>
        <a:p>
          <a:endParaRPr lang="en-US"/>
        </a:p>
      </dgm:t>
    </dgm:pt>
    <dgm:pt modelId="{36D7590E-C08F-486A-9CD0-97ED212A13DC}">
      <dgm:prSet/>
      <dgm:spPr/>
      <dgm:t>
        <a:bodyPr/>
        <a:lstStyle/>
        <a:p>
          <a:endParaRPr lang="en-US"/>
        </a:p>
      </dgm:t>
    </dgm:pt>
    <dgm:pt modelId="{682CBB5E-EC2F-4463-B665-EF99663A5B9D}" type="parTrans" cxnId="{D4C75DC8-D762-456C-8F81-0891F6762F2A}">
      <dgm:prSet/>
      <dgm:spPr/>
      <dgm:t>
        <a:bodyPr/>
        <a:lstStyle/>
        <a:p>
          <a:endParaRPr lang="en-US"/>
        </a:p>
      </dgm:t>
    </dgm:pt>
    <dgm:pt modelId="{07998EF3-88FE-4D18-8D38-E1D50E0659D6}" type="sibTrans" cxnId="{D4C75DC8-D762-456C-8F81-0891F6762F2A}">
      <dgm:prSet/>
      <dgm:spPr/>
      <dgm:t>
        <a:bodyPr/>
        <a:lstStyle/>
        <a:p>
          <a:endParaRPr lang="en-US"/>
        </a:p>
      </dgm:t>
    </dgm:pt>
    <dgm:pt modelId="{86F49979-BB2C-49B1-A27F-574023806056}">
      <dgm:prSet/>
      <dgm:spPr/>
      <dgm:t>
        <a:bodyPr/>
        <a:lstStyle/>
        <a:p>
          <a:endParaRPr lang="en-US"/>
        </a:p>
      </dgm:t>
    </dgm:pt>
    <dgm:pt modelId="{FE2182AF-21D9-406D-8E6C-42A07C3C3688}" type="parTrans" cxnId="{9730C0E9-35AA-486E-9652-5843419659FD}">
      <dgm:prSet/>
      <dgm:spPr/>
      <dgm:t>
        <a:bodyPr/>
        <a:lstStyle/>
        <a:p>
          <a:endParaRPr lang="en-US"/>
        </a:p>
      </dgm:t>
    </dgm:pt>
    <dgm:pt modelId="{4547336C-767C-4C54-BD18-0E9E3DF5CB32}" type="sibTrans" cxnId="{9730C0E9-35AA-486E-9652-5843419659FD}">
      <dgm:prSet/>
      <dgm:spPr/>
      <dgm:t>
        <a:bodyPr/>
        <a:lstStyle/>
        <a:p>
          <a:endParaRPr lang="en-US"/>
        </a:p>
      </dgm:t>
    </dgm:pt>
    <dgm:pt modelId="{14C89DDE-03C5-AF43-B4CE-767B5F459093}">
      <dgm:prSet phldrT="[Text]" custT="1"/>
      <dgm:spPr>
        <a:noFill/>
        <a:ln w="25400">
          <a:solidFill>
            <a:srgbClr val="008000"/>
          </a:solidFill>
        </a:ln>
      </dgm:spPr>
      <dgm:t>
        <a:bodyPr/>
        <a:lstStyle/>
        <a:p>
          <a:r>
            <a:rPr lang="en-US" sz="2200" dirty="0">
              <a:solidFill>
                <a:srgbClr val="00B050"/>
              </a:solidFill>
            </a:rPr>
            <a:t> </a:t>
          </a:r>
        </a:p>
        <a:p>
          <a:endParaRPr lang="en-US" sz="2400" dirty="0">
            <a:solidFill>
              <a:srgbClr val="00B050"/>
            </a:solidFill>
          </a:endParaRPr>
        </a:p>
      </dgm:t>
    </dgm:pt>
    <dgm:pt modelId="{09EF4135-F399-7F41-B9C9-B9A39242211B}" type="sibTrans" cxnId="{0329E330-FA01-9340-A52D-FD6B43B8A447}">
      <dgm:prSet/>
      <dgm:spPr/>
      <dgm:t>
        <a:bodyPr/>
        <a:lstStyle/>
        <a:p>
          <a:endParaRPr lang="en-US"/>
        </a:p>
      </dgm:t>
    </dgm:pt>
    <dgm:pt modelId="{E19328F3-C56E-B648-9742-DFA55B56E80E}" type="parTrans" cxnId="{0329E330-FA01-9340-A52D-FD6B43B8A447}">
      <dgm:prSet/>
      <dgm:spPr/>
      <dgm:t>
        <a:bodyPr/>
        <a:lstStyle/>
        <a:p>
          <a:endParaRPr lang="en-US"/>
        </a:p>
      </dgm:t>
    </dgm:pt>
    <dgm:pt modelId="{03CBD6C2-CAAA-094A-A11A-E7940487BA5A}" type="pres">
      <dgm:prSet presAssocID="{5FECA459-59BD-354C-90EB-0DB7F9C03EC2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CA97F51-8289-D645-B344-2FCFED96697B}" type="pres">
      <dgm:prSet presAssocID="{5FECA459-59BD-354C-90EB-0DB7F9C03EC2}" presName="matrix" presStyleCnt="0"/>
      <dgm:spPr/>
    </dgm:pt>
    <dgm:pt modelId="{E1DF6A07-47C4-A04E-A2BA-070DFF0F2EEF}" type="pres">
      <dgm:prSet presAssocID="{5FECA459-59BD-354C-90EB-0DB7F9C03EC2}" presName="tile1" presStyleLbl="node1" presStyleIdx="0" presStyleCnt="4"/>
      <dgm:spPr/>
    </dgm:pt>
    <dgm:pt modelId="{D9FA2759-393E-9E41-827C-588845FA4C5A}" type="pres">
      <dgm:prSet presAssocID="{5FECA459-59BD-354C-90EB-0DB7F9C03EC2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E6929475-69DD-AF47-BA56-D980133DAB19}" type="pres">
      <dgm:prSet presAssocID="{5FECA459-59BD-354C-90EB-0DB7F9C03EC2}" presName="tile2" presStyleLbl="node1" presStyleIdx="1" presStyleCnt="4"/>
      <dgm:spPr/>
    </dgm:pt>
    <dgm:pt modelId="{4AB35A69-460E-214B-B34A-85BC20C1F949}" type="pres">
      <dgm:prSet presAssocID="{5FECA459-59BD-354C-90EB-0DB7F9C03EC2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91A6D9A7-E867-FC45-95E8-3AC7DAF9F4C2}" type="pres">
      <dgm:prSet presAssocID="{5FECA459-59BD-354C-90EB-0DB7F9C03EC2}" presName="tile3" presStyleLbl="node1" presStyleIdx="2" presStyleCnt="4"/>
      <dgm:spPr/>
    </dgm:pt>
    <dgm:pt modelId="{00BC47D8-BE95-E343-B84D-0212690C45EB}" type="pres">
      <dgm:prSet presAssocID="{5FECA459-59BD-354C-90EB-0DB7F9C03EC2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48EAD07A-F265-C048-82C3-A0B62C90117A}" type="pres">
      <dgm:prSet presAssocID="{5FECA459-59BD-354C-90EB-0DB7F9C03EC2}" presName="tile4" presStyleLbl="node1" presStyleIdx="3" presStyleCnt="4"/>
      <dgm:spPr/>
    </dgm:pt>
    <dgm:pt modelId="{24D257DB-B9DA-954F-8606-3B9F4A334E31}" type="pres">
      <dgm:prSet presAssocID="{5FECA459-59BD-354C-90EB-0DB7F9C03EC2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4144533F-E02F-C74D-B0FB-439D0A410881}" type="pres">
      <dgm:prSet presAssocID="{5FECA459-59BD-354C-90EB-0DB7F9C03EC2}" presName="centerTile" presStyleLbl="fgShp" presStyleIdx="0" presStyleCnt="1" custScaleX="50505" custScaleY="77670">
        <dgm:presLayoutVars>
          <dgm:chMax val="0"/>
          <dgm:chPref val="0"/>
        </dgm:presLayoutVars>
      </dgm:prSet>
      <dgm:spPr/>
    </dgm:pt>
  </dgm:ptLst>
  <dgm:cxnLst>
    <dgm:cxn modelId="{C6B1FE00-5CB2-2849-8D0E-E40EDE94FFC7}" type="presOf" srcId="{5FECA459-59BD-354C-90EB-0DB7F9C03EC2}" destId="{03CBD6C2-CAAA-094A-A11A-E7940487BA5A}" srcOrd="0" destOrd="0" presId="urn:microsoft.com/office/officeart/2005/8/layout/matrix1"/>
    <dgm:cxn modelId="{B6CD8D03-1744-B542-B3DB-E928DC10F6D9}" type="presOf" srcId="{9BF36ECE-DE88-D449-B011-CB30BD58EA2E}" destId="{E1DF6A07-47C4-A04E-A2BA-070DFF0F2EEF}" srcOrd="0" destOrd="0" presId="urn:microsoft.com/office/officeart/2005/8/layout/matrix1"/>
    <dgm:cxn modelId="{230CFD06-485A-364F-9577-B22B69765C84}" type="presOf" srcId="{9BF36ECE-DE88-D449-B011-CB30BD58EA2E}" destId="{D9FA2759-393E-9E41-827C-588845FA4C5A}" srcOrd="1" destOrd="0" presId="urn:microsoft.com/office/officeart/2005/8/layout/matrix1"/>
    <dgm:cxn modelId="{89A62322-F2E0-4219-BED3-B6ABA6BDB778}" srcId="{5FECA459-59BD-354C-90EB-0DB7F9C03EC2}" destId="{0062F746-8575-41F4-B283-E6146E5BEF7F}" srcOrd="1" destOrd="0" parTransId="{9EE1562F-B99F-4D37-BAE9-AA9F488EA854}" sibTransId="{76FD38E0-D487-4A50-AFFE-EEEC284532D9}"/>
    <dgm:cxn modelId="{3527712A-646D-0044-9345-929B3378C444}" type="presOf" srcId="{C520A5C7-E3D3-8041-874F-787041B84F7F}" destId="{91A6D9A7-E867-FC45-95E8-3AC7DAF9F4C2}" srcOrd="0" destOrd="0" presId="urn:microsoft.com/office/officeart/2005/8/layout/matrix1"/>
    <dgm:cxn modelId="{E1F4A830-FC37-4E2D-BE9F-E2E651AA5AEC}" srcId="{5FECA459-59BD-354C-90EB-0DB7F9C03EC2}" destId="{29EE4D34-6634-4BAD-BAF7-A89785BBA58C}" srcOrd="3" destOrd="0" parTransId="{B6A2098A-A1CB-462E-81F8-D36CED954451}" sibTransId="{9D136324-CA75-46AF-A0C5-82B14EDA6AAA}"/>
    <dgm:cxn modelId="{0329E330-FA01-9340-A52D-FD6B43B8A447}" srcId="{8AC59E89-3A4A-8844-A1AF-5A5ED40A5404}" destId="{14C89DDE-03C5-AF43-B4CE-767B5F459093}" srcOrd="3" destOrd="0" parTransId="{E19328F3-C56E-B648-9742-DFA55B56E80E}" sibTransId="{09EF4135-F399-7F41-B9C9-B9A39242211B}"/>
    <dgm:cxn modelId="{F53C6A62-6416-3745-8E7A-A0C9AB1ED85E}" srcId="{8AC59E89-3A4A-8844-A1AF-5A5ED40A5404}" destId="{9BF36ECE-DE88-D449-B011-CB30BD58EA2E}" srcOrd="0" destOrd="0" parTransId="{E39218A5-FC05-C841-8B2C-B0BAEE481C0F}" sibTransId="{726FE32D-2FD6-E94B-9A0E-B1EDA09A4FC3}"/>
    <dgm:cxn modelId="{42711967-02B8-5743-A66B-6435DAD97393}" type="presOf" srcId="{C520A5C7-E3D3-8041-874F-787041B84F7F}" destId="{00BC47D8-BE95-E343-B84D-0212690C45EB}" srcOrd="1" destOrd="0" presId="urn:microsoft.com/office/officeart/2005/8/layout/matrix1"/>
    <dgm:cxn modelId="{A90B8167-DD5D-004D-B86A-DB09286F52CB}" srcId="{5FECA459-59BD-354C-90EB-0DB7F9C03EC2}" destId="{8AC59E89-3A4A-8844-A1AF-5A5ED40A5404}" srcOrd="0" destOrd="0" parTransId="{0D4EF976-E68D-8048-B41D-8B9D6D3349EC}" sibTransId="{D260AF34-C7CC-184B-BB17-59E74A073743}"/>
    <dgm:cxn modelId="{50B98D70-71CE-4E9E-93A6-A89DB52E20EF}" srcId="{5FECA459-59BD-354C-90EB-0DB7F9C03EC2}" destId="{32C17C7D-B8D6-4FC2-878F-CB5FCE19AC3D}" srcOrd="4" destOrd="0" parTransId="{8B5FFD65-F6D8-4FFF-A513-64F1B211D169}" sibTransId="{DD738794-EFFE-4638-8565-BE258E516A07}"/>
    <dgm:cxn modelId="{B06F5C57-9BDD-FB45-B57B-BA159E8024F4}" type="presOf" srcId="{14C89DDE-03C5-AF43-B4CE-767B5F459093}" destId="{48EAD07A-F265-C048-82C3-A0B62C90117A}" srcOrd="0" destOrd="0" presId="urn:microsoft.com/office/officeart/2005/8/layout/matrix1"/>
    <dgm:cxn modelId="{CB91A88D-4E8E-724E-8C0A-AB6445334BAB}" srcId="{8AC59E89-3A4A-8844-A1AF-5A5ED40A5404}" destId="{C520A5C7-E3D3-8041-874F-787041B84F7F}" srcOrd="2" destOrd="0" parTransId="{7F91FE7E-094F-7542-B780-D4D6A8FA44C0}" sibTransId="{BB427A8F-F29F-774E-8931-0F672FB24386}"/>
    <dgm:cxn modelId="{3EFA1797-D715-1A45-A513-F87099C6FD94}" type="presOf" srcId="{6E9A6DD1-EBF6-D842-AE6E-41ED6A820333}" destId="{E6929475-69DD-AF47-BA56-D980133DAB19}" srcOrd="0" destOrd="0" presId="urn:microsoft.com/office/officeart/2005/8/layout/matrix1"/>
    <dgm:cxn modelId="{7659979C-644E-42DF-916D-1B90970C54BA}" srcId="{5FECA459-59BD-354C-90EB-0DB7F9C03EC2}" destId="{A006A2B3-BFF0-46BF-BF02-3AEAD0B6E683}" srcOrd="2" destOrd="0" parTransId="{5CF2C9C3-76EA-405E-9F9D-A0B38513FB0F}" sibTransId="{6ADF7CDD-CB71-4B08-A808-E34239C2CF7F}"/>
    <dgm:cxn modelId="{73439A9D-C211-084F-995A-30B00699C2CA}" type="presOf" srcId="{6E9A6DD1-EBF6-D842-AE6E-41ED6A820333}" destId="{4AB35A69-460E-214B-B34A-85BC20C1F949}" srcOrd="1" destOrd="0" presId="urn:microsoft.com/office/officeart/2005/8/layout/matrix1"/>
    <dgm:cxn modelId="{D01BD3AE-D668-494E-978D-9CC5FD158622}" srcId="{8AC59E89-3A4A-8844-A1AF-5A5ED40A5404}" destId="{6E9A6DD1-EBF6-D842-AE6E-41ED6A820333}" srcOrd="1" destOrd="0" parTransId="{77A69BF2-E047-C743-AA6E-7DFD3F32D148}" sibTransId="{7A398D81-0006-234A-8442-A8E0F794C17D}"/>
    <dgm:cxn modelId="{9BE337BF-CDAA-7240-B3A7-AE98185E5A1F}" type="presOf" srcId="{8AC59E89-3A4A-8844-A1AF-5A5ED40A5404}" destId="{4144533F-E02F-C74D-B0FB-439D0A410881}" srcOrd="0" destOrd="0" presId="urn:microsoft.com/office/officeart/2005/8/layout/matrix1"/>
    <dgm:cxn modelId="{D4C75DC8-D762-456C-8F81-0891F6762F2A}" srcId="{5FECA459-59BD-354C-90EB-0DB7F9C03EC2}" destId="{36D7590E-C08F-486A-9CD0-97ED212A13DC}" srcOrd="5" destOrd="0" parTransId="{682CBB5E-EC2F-4463-B665-EF99663A5B9D}" sibTransId="{07998EF3-88FE-4D18-8D38-E1D50E0659D6}"/>
    <dgm:cxn modelId="{D2CE7FD2-219F-4144-A47F-EBEDEFB8FFD1}" type="presOf" srcId="{14C89DDE-03C5-AF43-B4CE-767B5F459093}" destId="{24D257DB-B9DA-954F-8606-3B9F4A334E31}" srcOrd="1" destOrd="0" presId="urn:microsoft.com/office/officeart/2005/8/layout/matrix1"/>
    <dgm:cxn modelId="{9730C0E9-35AA-486E-9652-5843419659FD}" srcId="{5FECA459-59BD-354C-90EB-0DB7F9C03EC2}" destId="{86F49979-BB2C-49B1-A27F-574023806056}" srcOrd="6" destOrd="0" parTransId="{FE2182AF-21D9-406D-8E6C-42A07C3C3688}" sibTransId="{4547336C-767C-4C54-BD18-0E9E3DF5CB32}"/>
    <dgm:cxn modelId="{55FA1109-F7DC-F54F-A386-17DAE4B48E46}" type="presParOf" srcId="{03CBD6C2-CAAA-094A-A11A-E7940487BA5A}" destId="{5CA97F51-8289-D645-B344-2FCFED96697B}" srcOrd="0" destOrd="0" presId="urn:microsoft.com/office/officeart/2005/8/layout/matrix1"/>
    <dgm:cxn modelId="{2879B56E-6217-5B40-B8EC-6945F9AF521B}" type="presParOf" srcId="{5CA97F51-8289-D645-B344-2FCFED96697B}" destId="{E1DF6A07-47C4-A04E-A2BA-070DFF0F2EEF}" srcOrd="0" destOrd="0" presId="urn:microsoft.com/office/officeart/2005/8/layout/matrix1"/>
    <dgm:cxn modelId="{B232E078-CADB-DC41-88D8-314C7B514081}" type="presParOf" srcId="{5CA97F51-8289-D645-B344-2FCFED96697B}" destId="{D9FA2759-393E-9E41-827C-588845FA4C5A}" srcOrd="1" destOrd="0" presId="urn:microsoft.com/office/officeart/2005/8/layout/matrix1"/>
    <dgm:cxn modelId="{66AE9B69-808D-BF4F-AEB9-E5726642C910}" type="presParOf" srcId="{5CA97F51-8289-D645-B344-2FCFED96697B}" destId="{E6929475-69DD-AF47-BA56-D980133DAB19}" srcOrd="2" destOrd="0" presId="urn:microsoft.com/office/officeart/2005/8/layout/matrix1"/>
    <dgm:cxn modelId="{DD87CDEA-6171-904F-852B-4A8640A144D3}" type="presParOf" srcId="{5CA97F51-8289-D645-B344-2FCFED96697B}" destId="{4AB35A69-460E-214B-B34A-85BC20C1F949}" srcOrd="3" destOrd="0" presId="urn:microsoft.com/office/officeart/2005/8/layout/matrix1"/>
    <dgm:cxn modelId="{61511DC7-E302-9946-AF62-C145C96CC8EB}" type="presParOf" srcId="{5CA97F51-8289-D645-B344-2FCFED96697B}" destId="{91A6D9A7-E867-FC45-95E8-3AC7DAF9F4C2}" srcOrd="4" destOrd="0" presId="urn:microsoft.com/office/officeart/2005/8/layout/matrix1"/>
    <dgm:cxn modelId="{214B9E10-970B-F541-AA7E-2D2319F0BBD7}" type="presParOf" srcId="{5CA97F51-8289-D645-B344-2FCFED96697B}" destId="{00BC47D8-BE95-E343-B84D-0212690C45EB}" srcOrd="5" destOrd="0" presId="urn:microsoft.com/office/officeart/2005/8/layout/matrix1"/>
    <dgm:cxn modelId="{033C75FB-6BCA-654E-A5F4-0B11EF08EEDA}" type="presParOf" srcId="{5CA97F51-8289-D645-B344-2FCFED96697B}" destId="{48EAD07A-F265-C048-82C3-A0B62C90117A}" srcOrd="6" destOrd="0" presId="urn:microsoft.com/office/officeart/2005/8/layout/matrix1"/>
    <dgm:cxn modelId="{3BB8F4EE-5132-754F-AE31-2191666D5662}" type="presParOf" srcId="{5CA97F51-8289-D645-B344-2FCFED96697B}" destId="{24D257DB-B9DA-954F-8606-3B9F4A334E31}" srcOrd="7" destOrd="0" presId="urn:microsoft.com/office/officeart/2005/8/layout/matrix1"/>
    <dgm:cxn modelId="{A52D73B4-A375-2C48-83F4-5B6B22CCDAB9}" type="presParOf" srcId="{03CBD6C2-CAAA-094A-A11A-E7940487BA5A}" destId="{4144533F-E02F-C74D-B0FB-439D0A410881}" srcOrd="1" destOrd="0" presId="urn:microsoft.com/office/officeart/2005/8/layout/matrix1"/>
  </dgm:cxnLst>
  <dgm:bg>
    <a:noFill/>
  </dgm:bg>
  <dgm:whole>
    <a:ln w="28575">
      <a:solidFill>
        <a:srgbClr val="008000"/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DF6A07-47C4-A04E-A2BA-070DFF0F2EEF}">
      <dsp:nvSpPr>
        <dsp:cNvPr id="0" name=""/>
        <dsp:cNvSpPr/>
      </dsp:nvSpPr>
      <dsp:spPr>
        <a:xfrm rot="16200000">
          <a:off x="577850" y="-577850"/>
          <a:ext cx="2616200" cy="3771900"/>
        </a:xfrm>
        <a:prstGeom prst="round1Rect">
          <a:avLst/>
        </a:prstGeom>
        <a:noFill/>
        <a:ln w="25400">
          <a:solidFill>
            <a:srgbClr val="008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 dirty="0">
            <a:solidFill>
              <a:srgbClr val="00B050"/>
            </a:solidFill>
          </a:endParaRPr>
        </a:p>
      </dsp:txBody>
      <dsp:txXfrm rot="5400000">
        <a:off x="0" y="0"/>
        <a:ext cx="3771900" cy="1962150"/>
      </dsp:txXfrm>
    </dsp:sp>
    <dsp:sp modelId="{E6929475-69DD-AF47-BA56-D980133DAB19}">
      <dsp:nvSpPr>
        <dsp:cNvPr id="0" name=""/>
        <dsp:cNvSpPr/>
      </dsp:nvSpPr>
      <dsp:spPr>
        <a:xfrm>
          <a:off x="3771900" y="0"/>
          <a:ext cx="3771900" cy="2616200"/>
        </a:xfrm>
        <a:prstGeom prst="round1Rect">
          <a:avLst/>
        </a:prstGeom>
        <a:noFill/>
        <a:ln w="25400">
          <a:solidFill>
            <a:srgbClr val="008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300" kern="1200" dirty="0">
            <a:solidFill>
              <a:srgbClr val="00B050"/>
            </a:solidFill>
          </a:endParaRPr>
        </a:p>
      </dsp:txBody>
      <dsp:txXfrm>
        <a:off x="3771900" y="0"/>
        <a:ext cx="3771900" cy="1962150"/>
      </dsp:txXfrm>
    </dsp:sp>
    <dsp:sp modelId="{91A6D9A7-E867-FC45-95E8-3AC7DAF9F4C2}">
      <dsp:nvSpPr>
        <dsp:cNvPr id="0" name=""/>
        <dsp:cNvSpPr/>
      </dsp:nvSpPr>
      <dsp:spPr>
        <a:xfrm rot="10800000">
          <a:off x="0" y="2616200"/>
          <a:ext cx="3771900" cy="2616200"/>
        </a:xfrm>
        <a:prstGeom prst="round1Rect">
          <a:avLst/>
        </a:prstGeom>
        <a:noFill/>
        <a:ln w="25400">
          <a:solidFill>
            <a:srgbClr val="008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2280" tIns="462280" rIns="462280" bIns="46228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 rot="10800000">
        <a:off x="0" y="3270249"/>
        <a:ext cx="3771900" cy="1962150"/>
      </dsp:txXfrm>
    </dsp:sp>
    <dsp:sp modelId="{48EAD07A-F265-C048-82C3-A0B62C90117A}">
      <dsp:nvSpPr>
        <dsp:cNvPr id="0" name=""/>
        <dsp:cNvSpPr/>
      </dsp:nvSpPr>
      <dsp:spPr>
        <a:xfrm rot="5400000">
          <a:off x="4349750" y="2038349"/>
          <a:ext cx="2616200" cy="3771900"/>
        </a:xfrm>
        <a:prstGeom prst="round1Rect">
          <a:avLst/>
        </a:prstGeom>
        <a:noFill/>
        <a:ln w="25400">
          <a:solidFill>
            <a:srgbClr val="008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rgbClr val="00B050"/>
              </a:solidFill>
            </a:rPr>
            <a:t> 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>
            <a:solidFill>
              <a:srgbClr val="00B050"/>
            </a:solidFill>
          </a:endParaRPr>
        </a:p>
      </dsp:txBody>
      <dsp:txXfrm rot="-5400000">
        <a:off x="3771900" y="3270249"/>
        <a:ext cx="3771900" cy="1962150"/>
      </dsp:txXfrm>
    </dsp:sp>
    <dsp:sp modelId="{4144533F-E02F-C74D-B0FB-439D0A410881}">
      <dsp:nvSpPr>
        <dsp:cNvPr id="0" name=""/>
        <dsp:cNvSpPr/>
      </dsp:nvSpPr>
      <dsp:spPr>
        <a:xfrm>
          <a:off x="3200400" y="2108199"/>
          <a:ext cx="1142998" cy="1016001"/>
        </a:xfrm>
        <a:prstGeom prst="roundRect">
          <a:avLst/>
        </a:prstGeom>
        <a:solidFill>
          <a:srgbClr val="EEF1C0">
            <a:alpha val="96000"/>
          </a:srgbClr>
        </a:solidFill>
        <a:ln w="47625">
          <a:solidFill>
            <a:srgbClr val="008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GridCodes®</a:t>
          </a:r>
        </a:p>
      </dsp:txBody>
      <dsp:txXfrm>
        <a:off x="3249997" y="2157796"/>
        <a:ext cx="1043804" cy="9168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84964C-15C5-4049-81E6-E8B9C0CD154D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5E9ACA-216A-41D2-B6CF-1D9D731E9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457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5E9ACA-216A-41D2-B6CF-1D9D731E91B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7299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5E9ACA-216A-41D2-B6CF-1D9D731E91B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652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11/3/2022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11/3/2022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04800" y="1447800"/>
            <a:ext cx="8534400" cy="4876800"/>
          </a:xfrm>
          <a:custGeom>
            <a:avLst/>
            <a:gdLst/>
            <a:ahLst/>
            <a:cxnLst/>
            <a:rect l="l" t="t" r="r" b="b"/>
            <a:pathLst>
              <a:path w="8534400" h="4876800">
                <a:moveTo>
                  <a:pt x="0" y="0"/>
                </a:moveTo>
                <a:lnTo>
                  <a:pt x="8534383" y="0"/>
                </a:lnTo>
                <a:lnTo>
                  <a:pt x="8534383" y="4876796"/>
                </a:lnTo>
                <a:lnTo>
                  <a:pt x="0" y="4876796"/>
                </a:lnTo>
                <a:lnTo>
                  <a:pt x="0" y="0"/>
                </a:lnTo>
                <a:close/>
              </a:path>
            </a:pathLst>
          </a:custGeom>
          <a:ln w="12698">
            <a:solidFill>
              <a:srgbClr val="5097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7480300" y="381001"/>
            <a:ext cx="1435100" cy="6222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11/3/2022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1000" y="1130300"/>
            <a:ext cx="3798570" cy="299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28600" y="1371418"/>
            <a:ext cx="8625205" cy="46285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598085" y="567531"/>
            <a:ext cx="8229600" cy="707886"/>
          </a:xfrm>
        </p:spPr>
        <p:txBody>
          <a:bodyPr/>
          <a:lstStyle/>
          <a:p>
            <a:pPr algn="ctr"/>
            <a:r>
              <a:rPr lang="en-US" dirty="0"/>
              <a:t>An Innovative Technology That Answers the Question:</a:t>
            </a:r>
            <a:br>
              <a:rPr lang="en-US" dirty="0"/>
            </a:br>
            <a:endParaRPr lang="en-US" sz="2800" i="1" dirty="0"/>
          </a:p>
        </p:txBody>
      </p:sp>
      <p:sp>
        <p:nvSpPr>
          <p:cNvPr id="19" name="Rectangle 18"/>
          <p:cNvSpPr/>
          <p:nvPr/>
        </p:nvSpPr>
        <p:spPr>
          <a:xfrm>
            <a:off x="228600" y="855821"/>
            <a:ext cx="859908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50800" algn="tl" rotWithShape="0">
                    <a:srgbClr val="CCFFCC"/>
                  </a:outerShdw>
                </a:effectLst>
              </a:rPr>
              <a:t> &gt; </a:t>
            </a:r>
            <a:r>
              <a:rPr lang="en-US" sz="48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glow rad="101600">
                    <a:srgbClr val="10332F">
                      <a:alpha val="75000"/>
                    </a:srgbClr>
                  </a:glow>
                  <a:outerShdw blurRad="50800" algn="tl" rotWithShape="0">
                    <a:srgbClr val="CCFFCC"/>
                  </a:outerShdw>
                </a:effectLst>
              </a:rPr>
              <a:t>How Do I Get To An Address? </a:t>
            </a:r>
            <a:r>
              <a:rPr lang="en-US" sz="48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50800" algn="tl" rotWithShape="0">
                    <a:srgbClr val="CCFFCC"/>
                  </a:outerShdw>
                </a:effectLst>
              </a:rPr>
              <a:t>&lt;</a:t>
            </a:r>
            <a:endParaRPr lang="en-US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2"/>
              </a:solidFill>
              <a:effectLst>
                <a:outerShdw blurRad="50800" algn="tl" rotWithShape="0">
                  <a:srgbClr val="CCFFCC"/>
                </a:outerShdw>
              </a:effectLst>
            </a:endParaRPr>
          </a:p>
        </p:txBody>
      </p:sp>
      <p:sp>
        <p:nvSpPr>
          <p:cNvPr id="11" name="Title 9">
            <a:extLst>
              <a:ext uri="{FF2B5EF4-FFF2-40B4-BE49-F238E27FC236}">
                <a16:creationId xmlns:a16="http://schemas.microsoft.com/office/drawing/2014/main" id="{33CB2471-7B73-4399-99CE-DD8F16B27542}"/>
              </a:ext>
            </a:extLst>
          </p:cNvPr>
          <p:cNvSpPr txBox="1">
            <a:spLocks/>
          </p:cNvSpPr>
          <p:nvPr/>
        </p:nvSpPr>
        <p:spPr>
          <a:xfrm>
            <a:off x="918771" y="1676400"/>
            <a:ext cx="2839445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 defTabSz="914400"/>
            <a:r>
              <a:rPr lang="en-US" sz="4400" kern="0" dirty="0"/>
              <a:t>FASTER</a:t>
            </a:r>
            <a:endParaRPr lang="en-US" sz="4400" i="1" kern="0" dirty="0"/>
          </a:p>
        </p:txBody>
      </p:sp>
      <p:sp>
        <p:nvSpPr>
          <p:cNvPr id="12" name="Title 9">
            <a:extLst>
              <a:ext uri="{FF2B5EF4-FFF2-40B4-BE49-F238E27FC236}">
                <a16:creationId xmlns:a16="http://schemas.microsoft.com/office/drawing/2014/main" id="{8B95671B-B8BE-4F54-8353-0A349F6057BB}"/>
              </a:ext>
            </a:extLst>
          </p:cNvPr>
          <p:cNvSpPr txBox="1">
            <a:spLocks/>
          </p:cNvSpPr>
          <p:nvPr/>
        </p:nvSpPr>
        <p:spPr>
          <a:xfrm>
            <a:off x="3894671" y="1759076"/>
            <a:ext cx="2312873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 defTabSz="914400"/>
            <a:r>
              <a:rPr lang="en-US" sz="3200" kern="0" dirty="0"/>
              <a:t>CHEAPER</a:t>
            </a:r>
            <a:endParaRPr lang="en-US" sz="3200" i="1" kern="0" dirty="0"/>
          </a:p>
        </p:txBody>
      </p:sp>
      <p:sp>
        <p:nvSpPr>
          <p:cNvPr id="15" name="Title 9">
            <a:extLst>
              <a:ext uri="{FF2B5EF4-FFF2-40B4-BE49-F238E27FC236}">
                <a16:creationId xmlns:a16="http://schemas.microsoft.com/office/drawing/2014/main" id="{720AE080-D029-438E-B597-F84AF3B4374D}"/>
              </a:ext>
            </a:extLst>
          </p:cNvPr>
          <p:cNvSpPr txBox="1">
            <a:spLocks/>
          </p:cNvSpPr>
          <p:nvPr/>
        </p:nvSpPr>
        <p:spPr>
          <a:xfrm>
            <a:off x="6400800" y="1765724"/>
            <a:ext cx="175260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 defTabSz="914400"/>
            <a:r>
              <a:rPr lang="en-US" sz="2800" kern="0" dirty="0"/>
              <a:t>EASIER</a:t>
            </a:r>
            <a:endParaRPr lang="en-US" sz="2800" i="1" kern="0" dirty="0"/>
          </a:p>
        </p:txBody>
      </p:sp>
      <p:sp>
        <p:nvSpPr>
          <p:cNvPr id="4" name="Arrow: Striped Right 3">
            <a:extLst>
              <a:ext uri="{FF2B5EF4-FFF2-40B4-BE49-F238E27FC236}">
                <a16:creationId xmlns:a16="http://schemas.microsoft.com/office/drawing/2014/main" id="{926B15B8-6573-41BE-8621-8264BB9751EA}"/>
              </a:ext>
            </a:extLst>
          </p:cNvPr>
          <p:cNvSpPr/>
          <p:nvPr/>
        </p:nvSpPr>
        <p:spPr>
          <a:xfrm>
            <a:off x="1117964" y="1866634"/>
            <a:ext cx="212779" cy="296640"/>
          </a:xfrm>
          <a:prstGeom prst="stripedRightArrow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Striped Right 17">
            <a:extLst>
              <a:ext uri="{FF2B5EF4-FFF2-40B4-BE49-F238E27FC236}">
                <a16:creationId xmlns:a16="http://schemas.microsoft.com/office/drawing/2014/main" id="{1AA3F44A-9C5B-40BF-8897-0C05A6DEF16C}"/>
              </a:ext>
            </a:extLst>
          </p:cNvPr>
          <p:cNvSpPr/>
          <p:nvPr/>
        </p:nvSpPr>
        <p:spPr>
          <a:xfrm>
            <a:off x="6463111" y="1838684"/>
            <a:ext cx="212779" cy="296640"/>
          </a:xfrm>
          <a:prstGeom prst="stripedRightArrow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Striped Right 19">
            <a:extLst>
              <a:ext uri="{FF2B5EF4-FFF2-40B4-BE49-F238E27FC236}">
                <a16:creationId xmlns:a16="http://schemas.microsoft.com/office/drawing/2014/main" id="{BB4E3AB5-6848-4F53-B1D4-BE85DD811491}"/>
              </a:ext>
            </a:extLst>
          </p:cNvPr>
          <p:cNvSpPr/>
          <p:nvPr/>
        </p:nvSpPr>
        <p:spPr>
          <a:xfrm>
            <a:off x="3906203" y="1856978"/>
            <a:ext cx="212779" cy="296640"/>
          </a:xfrm>
          <a:prstGeom prst="stripedRightArrow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746001F-B147-436F-86CA-6335FB2414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8922" y="5246431"/>
            <a:ext cx="2075093" cy="60126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C41F65C-C72C-431F-B946-1573E21B7A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8722" y="5240179"/>
            <a:ext cx="2029524" cy="609600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33CD079-DD82-4050-980E-E641102C3DC7}"/>
              </a:ext>
            </a:extLst>
          </p:cNvPr>
          <p:cNvCxnSpPr/>
          <p:nvPr/>
        </p:nvCxnSpPr>
        <p:spPr>
          <a:xfrm>
            <a:off x="4532523" y="5163979"/>
            <a:ext cx="0" cy="812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object 6">
            <a:extLst>
              <a:ext uri="{FF2B5EF4-FFF2-40B4-BE49-F238E27FC236}">
                <a16:creationId xmlns:a16="http://schemas.microsoft.com/office/drawing/2014/main" id="{FA9C3BD3-A1AC-4ACE-803C-3B45CC0BA7F6}"/>
              </a:ext>
            </a:extLst>
          </p:cNvPr>
          <p:cNvSpPr txBox="1"/>
          <p:nvPr/>
        </p:nvSpPr>
        <p:spPr>
          <a:xfrm>
            <a:off x="1295400" y="2471304"/>
            <a:ext cx="2466924" cy="29423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dirty="0">
                <a:latin typeface="Arial"/>
                <a:cs typeface="Arial"/>
              </a:rPr>
              <a:t>The answer is DIGITAL. </a:t>
            </a:r>
            <a:endParaRPr dirty="0">
              <a:latin typeface="Arial"/>
              <a:cs typeface="Arial"/>
            </a:endParaRPr>
          </a:p>
        </p:txBody>
      </p:sp>
      <p:sp>
        <p:nvSpPr>
          <p:cNvPr id="25" name="object 6">
            <a:extLst>
              <a:ext uri="{FF2B5EF4-FFF2-40B4-BE49-F238E27FC236}">
                <a16:creationId xmlns:a16="http://schemas.microsoft.com/office/drawing/2014/main" id="{D2EB984A-BAE1-4ACC-8DC9-E9343A6A6E75}"/>
              </a:ext>
            </a:extLst>
          </p:cNvPr>
          <p:cNvSpPr txBox="1"/>
          <p:nvPr/>
        </p:nvSpPr>
        <p:spPr>
          <a:xfrm>
            <a:off x="3086107" y="4746596"/>
            <a:ext cx="2758123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mr-IN" sz="1400" dirty="0">
                <a:latin typeface="Arial"/>
                <a:cs typeface="Arial"/>
              </a:rPr>
              <a:t>…</a:t>
            </a:r>
            <a:r>
              <a:rPr lang="en-US" sz="1400" dirty="0">
                <a:latin typeface="Arial"/>
                <a:cs typeface="Arial"/>
              </a:rPr>
              <a:t> digitise your address</a:t>
            </a:r>
            <a:endParaRPr sz="1400" dirty="0">
              <a:latin typeface="Arial"/>
              <a:cs typeface="Arial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1CC73491-5947-4631-91C8-78DE0CE417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6469" y="2824103"/>
            <a:ext cx="2057400" cy="194598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322E54AD-1D2C-4003-B9F0-DDC29A24DCBD}"/>
              </a:ext>
            </a:extLst>
          </p:cNvPr>
          <p:cNvSpPr/>
          <p:nvPr/>
        </p:nvSpPr>
        <p:spPr>
          <a:xfrm>
            <a:off x="228600" y="6019800"/>
            <a:ext cx="8686800" cy="56682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bject 6">
            <a:extLst>
              <a:ext uri="{FF2B5EF4-FFF2-40B4-BE49-F238E27FC236}">
                <a16:creationId xmlns:a16="http://schemas.microsoft.com/office/drawing/2014/main" id="{D861287E-4A8E-481D-B5BD-9FFBF7798AC3}"/>
              </a:ext>
            </a:extLst>
          </p:cNvPr>
          <p:cNvSpPr txBox="1"/>
          <p:nvPr/>
        </p:nvSpPr>
        <p:spPr>
          <a:xfrm>
            <a:off x="838200" y="6052066"/>
            <a:ext cx="7315200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3000" b="1" dirty="0">
                <a:solidFill>
                  <a:srgbClr val="00B050"/>
                </a:solidFill>
                <a:latin typeface="Arial"/>
                <a:cs typeface="Arial"/>
              </a:rPr>
              <a:t>www.findgridcode.com</a:t>
            </a:r>
            <a:endParaRPr sz="3000" b="1" dirty="0">
              <a:solidFill>
                <a:srgbClr val="00B050"/>
              </a:solidFill>
              <a:latin typeface="Arial"/>
              <a:cs typeface="Arial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29FAD42-FB96-4641-B413-8AAB29182333}"/>
              </a:ext>
            </a:extLst>
          </p:cNvPr>
          <p:cNvSpPr txBox="1"/>
          <p:nvPr/>
        </p:nvSpPr>
        <p:spPr>
          <a:xfrm>
            <a:off x="3706342" y="2450068"/>
            <a:ext cx="46279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And we invented an App for it, it’s called:</a:t>
            </a:r>
            <a:endParaRPr lang="en-US" dirty="0"/>
          </a:p>
        </p:txBody>
      </p:sp>
      <p:sp>
        <p:nvSpPr>
          <p:cNvPr id="30" name="object 2">
            <a:extLst>
              <a:ext uri="{FF2B5EF4-FFF2-40B4-BE49-F238E27FC236}">
                <a16:creationId xmlns:a16="http://schemas.microsoft.com/office/drawing/2014/main" id="{C3A1C1A5-B570-43C1-B2AD-7009E990669F}"/>
              </a:ext>
            </a:extLst>
          </p:cNvPr>
          <p:cNvSpPr/>
          <p:nvPr/>
        </p:nvSpPr>
        <p:spPr>
          <a:xfrm>
            <a:off x="258097" y="338222"/>
            <a:ext cx="8686800" cy="6248400"/>
          </a:xfrm>
          <a:custGeom>
            <a:avLst/>
            <a:gdLst/>
            <a:ahLst/>
            <a:cxnLst/>
            <a:rect l="l" t="t" r="r" b="b"/>
            <a:pathLst>
              <a:path w="8686800" h="6096000">
                <a:moveTo>
                  <a:pt x="0" y="0"/>
                </a:moveTo>
                <a:lnTo>
                  <a:pt x="8686783" y="0"/>
                </a:lnTo>
                <a:lnTo>
                  <a:pt x="8686783" y="6095995"/>
                </a:lnTo>
                <a:lnTo>
                  <a:pt x="0" y="6095995"/>
                </a:lnTo>
                <a:lnTo>
                  <a:pt x="0" y="0"/>
                </a:lnTo>
                <a:close/>
              </a:path>
            </a:pathLst>
          </a:custGeom>
          <a:ln w="28575">
            <a:solidFill>
              <a:srgbClr val="00B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6A805CD-1069-4843-AFC9-B8EBAF151755}"/>
              </a:ext>
            </a:extLst>
          </p:cNvPr>
          <p:cNvCxnSpPr/>
          <p:nvPr/>
        </p:nvCxnSpPr>
        <p:spPr>
          <a:xfrm>
            <a:off x="228600" y="6052066"/>
            <a:ext cx="868680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9" grpId="0"/>
      <p:bldP spid="11" grpId="0"/>
      <p:bldP spid="12" grpId="0"/>
      <p:bldP spid="15" grpId="0"/>
      <p:bldP spid="4" grpId="0" animBg="1"/>
      <p:bldP spid="18" grpId="0" animBg="1"/>
      <p:bldP spid="20" grpId="0" animBg="1"/>
      <p:bldP spid="24" grpId="0"/>
      <p:bldP spid="25" grpId="0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825926617"/>
              </p:ext>
            </p:extLst>
          </p:nvPr>
        </p:nvGraphicFramePr>
        <p:xfrm>
          <a:off x="838200" y="711200"/>
          <a:ext cx="7543800" cy="523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DFE5DFC9-6240-4763-AD8C-9B9B60B725ED}"/>
              </a:ext>
            </a:extLst>
          </p:cNvPr>
          <p:cNvSpPr/>
          <p:nvPr/>
        </p:nvSpPr>
        <p:spPr>
          <a:xfrm>
            <a:off x="228600" y="6138778"/>
            <a:ext cx="8686800" cy="56682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bject 6">
            <a:extLst>
              <a:ext uri="{FF2B5EF4-FFF2-40B4-BE49-F238E27FC236}">
                <a16:creationId xmlns:a16="http://schemas.microsoft.com/office/drawing/2014/main" id="{DD0552AE-6C86-40F4-8BD3-065861D9CE8F}"/>
              </a:ext>
            </a:extLst>
          </p:cNvPr>
          <p:cNvSpPr txBox="1"/>
          <p:nvPr/>
        </p:nvSpPr>
        <p:spPr>
          <a:xfrm>
            <a:off x="838200" y="6171044"/>
            <a:ext cx="7315200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3000" b="1" dirty="0">
                <a:solidFill>
                  <a:srgbClr val="00B050"/>
                </a:solidFill>
                <a:latin typeface="Arial"/>
                <a:cs typeface="Arial"/>
              </a:rPr>
              <a:t>www.findgridcode.com</a:t>
            </a:r>
            <a:endParaRPr sz="3000" b="1" dirty="0">
              <a:solidFill>
                <a:srgbClr val="00B050"/>
              </a:solidFill>
              <a:latin typeface="Arial"/>
              <a:cs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8AE8F3-3636-488B-9DE1-2E8388F4CA59}"/>
              </a:ext>
            </a:extLst>
          </p:cNvPr>
          <p:cNvSpPr txBox="1"/>
          <p:nvPr/>
        </p:nvSpPr>
        <p:spPr>
          <a:xfrm>
            <a:off x="4876800" y="1526808"/>
            <a:ext cx="320236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i="1" dirty="0">
                <a:solidFill>
                  <a:srgbClr val="00B050"/>
                </a:solidFill>
              </a:rPr>
              <a:t>It converts any address into a set of SMART codes that become the DIGITAL address of that location </a:t>
            </a:r>
            <a:endParaRPr lang="en-US" sz="2000" b="1" i="1" dirty="0"/>
          </a:p>
          <a:p>
            <a:pPr algn="ctr"/>
            <a:endParaRPr lang="en-US" sz="2000" b="1" i="1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BEAB0A2-2B53-4726-B6FC-316314C0F244}"/>
              </a:ext>
            </a:extLst>
          </p:cNvPr>
          <p:cNvSpPr/>
          <p:nvPr/>
        </p:nvSpPr>
        <p:spPr>
          <a:xfrm>
            <a:off x="3848100" y="2746079"/>
            <a:ext cx="1447800" cy="11634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B65D40F-A064-4B09-B308-CC5B1F2227D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0000" y="2678735"/>
            <a:ext cx="1510415" cy="142862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182D7F9-CECA-49CF-B102-856D59D79B6C}"/>
              </a:ext>
            </a:extLst>
          </p:cNvPr>
          <p:cNvSpPr txBox="1"/>
          <p:nvPr/>
        </p:nvSpPr>
        <p:spPr>
          <a:xfrm>
            <a:off x="914400" y="1651337"/>
            <a:ext cx="36793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2000" b="1" i="1" dirty="0">
                <a:solidFill>
                  <a:srgbClr val="00B050"/>
                </a:solidFill>
              </a:rPr>
              <a:t>It is a tool for digital addressing, </a:t>
            </a:r>
            <a:r>
              <a:rPr lang="en-GB" sz="2000" b="1" i="1" dirty="0" err="1">
                <a:solidFill>
                  <a:srgbClr val="00B050"/>
                </a:solidFill>
              </a:rPr>
              <a:t>deliverdd</a:t>
            </a:r>
            <a:r>
              <a:rPr lang="en-GB" sz="2000" b="1" i="1" dirty="0">
                <a:solidFill>
                  <a:srgbClr val="00B050"/>
                </a:solidFill>
              </a:rPr>
              <a:t> as a freely downloadable Mobile App</a:t>
            </a:r>
            <a:endParaRPr lang="en-US" sz="2000" b="1" i="1" dirty="0">
              <a:solidFill>
                <a:srgbClr val="00B05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0649599-EA4E-4B62-8B15-EE3BAE00EE62}"/>
              </a:ext>
            </a:extLst>
          </p:cNvPr>
          <p:cNvSpPr txBox="1"/>
          <p:nvPr/>
        </p:nvSpPr>
        <p:spPr>
          <a:xfrm>
            <a:off x="1181101" y="1147818"/>
            <a:ext cx="3428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What is GridCodes Technology?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CE33942-6069-4E42-8D86-68A703B3FF65}"/>
              </a:ext>
            </a:extLst>
          </p:cNvPr>
          <p:cNvSpPr txBox="1"/>
          <p:nvPr/>
        </p:nvSpPr>
        <p:spPr>
          <a:xfrm>
            <a:off x="5625215" y="1069201"/>
            <a:ext cx="2451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What does it do?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6A9F065-CAC6-4F38-9F05-8784242C079E}"/>
              </a:ext>
            </a:extLst>
          </p:cNvPr>
          <p:cNvSpPr txBox="1"/>
          <p:nvPr/>
        </p:nvSpPr>
        <p:spPr>
          <a:xfrm>
            <a:off x="1659727" y="3681997"/>
            <a:ext cx="2451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How does it do it?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ABA49B4-36AD-44B2-ADDB-ED9F75A13F9D}"/>
              </a:ext>
            </a:extLst>
          </p:cNvPr>
          <p:cNvSpPr txBox="1"/>
          <p:nvPr/>
        </p:nvSpPr>
        <p:spPr>
          <a:xfrm>
            <a:off x="762000" y="4082838"/>
            <a:ext cx="3733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i="1" dirty="0">
                <a:solidFill>
                  <a:srgbClr val="00B050"/>
                </a:solidFill>
              </a:rPr>
              <a:t>It synthesises GPS tech, smartphone tech, number sequencing algorithm &amp; the earth’s long/</a:t>
            </a:r>
            <a:r>
              <a:rPr lang="en-GB" sz="2000" b="1" i="1" dirty="0" err="1">
                <a:solidFill>
                  <a:srgbClr val="00B050"/>
                </a:solidFill>
              </a:rPr>
              <a:t>lat</a:t>
            </a:r>
            <a:r>
              <a:rPr lang="en-GB" sz="2000" b="1" i="1" dirty="0">
                <a:solidFill>
                  <a:srgbClr val="00B050"/>
                </a:solidFill>
              </a:rPr>
              <a:t> coordinate system  </a:t>
            </a:r>
            <a:endParaRPr lang="en-US" sz="2000" b="1" i="1" dirty="0"/>
          </a:p>
          <a:p>
            <a:pPr algn="ctr"/>
            <a:endParaRPr lang="en-US" sz="2000" b="1" i="1" dirty="0"/>
          </a:p>
        </p:txBody>
      </p:sp>
      <p:pic>
        <p:nvPicPr>
          <p:cNvPr id="25" name="Picture 6" descr="Image result for us copyright office logo">
            <a:extLst>
              <a:ext uri="{FF2B5EF4-FFF2-40B4-BE49-F238E27FC236}">
                <a16:creationId xmlns:a16="http://schemas.microsoft.com/office/drawing/2014/main" id="{3D709160-5D21-416F-932C-F5781F28B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30030" y="4107360"/>
            <a:ext cx="1766185" cy="1766185"/>
          </a:xfrm>
          <a:prstGeom prst="rect">
            <a:avLst/>
          </a:prstGeom>
          <a:noFill/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A5462D75-FC4B-463E-8A10-E767EA390647}"/>
              </a:ext>
            </a:extLst>
          </p:cNvPr>
          <p:cNvSpPr/>
          <p:nvPr/>
        </p:nvSpPr>
        <p:spPr>
          <a:xfrm>
            <a:off x="4884160" y="3498696"/>
            <a:ext cx="34579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spc="-5" dirty="0">
                <a:latin typeface="Trebuchet MS"/>
              </a:rPr>
              <a:t>US Copyright Global </a:t>
            </a:r>
          </a:p>
          <a:p>
            <a:pPr algn="ctr"/>
            <a:r>
              <a:rPr lang="en-US" sz="1600" b="1" spc="-5" dirty="0">
                <a:latin typeface="Trebuchet MS"/>
              </a:rPr>
              <a:t>Patent #: TXu 2-153-410</a:t>
            </a:r>
          </a:p>
          <a:p>
            <a:pPr algn="ctr"/>
            <a:endParaRPr lang="en-US" sz="1600" b="1" spc="-5" dirty="0">
              <a:latin typeface="Trebuchet MS"/>
            </a:endParaRPr>
          </a:p>
          <a:p>
            <a:pPr algn="ctr"/>
            <a:r>
              <a:rPr lang="en-US" sz="1600" b="1" spc="-5" dirty="0">
                <a:latin typeface="Trebuchet MS"/>
              </a:rPr>
              <a:t> </a:t>
            </a:r>
            <a:endParaRPr lang="en-US" sz="1600" b="1" dirty="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1525FFA-8583-4E77-8B97-F772963078A0}"/>
              </a:ext>
            </a:extLst>
          </p:cNvPr>
          <p:cNvCxnSpPr/>
          <p:nvPr/>
        </p:nvCxnSpPr>
        <p:spPr>
          <a:xfrm>
            <a:off x="228600" y="6172200"/>
            <a:ext cx="868680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P spid="6" grpId="0"/>
      <p:bldP spid="10" grpId="0" animBg="1"/>
      <p:bldP spid="13" grpId="0"/>
      <p:bldP spid="17" grpId="0"/>
      <p:bldP spid="19" grpId="0"/>
      <p:bldP spid="20" grpId="0"/>
      <p:bldP spid="21" grpId="0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3518" y="4121126"/>
            <a:ext cx="1604563" cy="1517674"/>
          </a:xfrm>
          <a:prstGeom prst="rect">
            <a:avLst/>
          </a:prstGeom>
        </p:spPr>
      </p:pic>
      <p:graphicFrame>
        <p:nvGraphicFramePr>
          <p:cNvPr id="13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9722889"/>
              </p:ext>
            </p:extLst>
          </p:nvPr>
        </p:nvGraphicFramePr>
        <p:xfrm>
          <a:off x="685800" y="1393420"/>
          <a:ext cx="8001000" cy="240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4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6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8051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Traditional way of locating a place </a:t>
                      </a:r>
                    </a:p>
                    <a:p>
                      <a:pPr algn="ctr"/>
                      <a:r>
                        <a:rPr lang="mr-IN" sz="1600" dirty="0"/>
                        <a:t>–</a:t>
                      </a:r>
                      <a:r>
                        <a:rPr lang="en-GB" sz="1600" dirty="0"/>
                        <a:t> today’s method</a:t>
                      </a:r>
                      <a:endParaRPr lang="en-GB" sz="1600" u="sng" dirty="0"/>
                    </a:p>
                  </a:txBody>
                  <a:tcPr anchor="ctr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20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Digital way </a:t>
                      </a:r>
                    </a:p>
                    <a:p>
                      <a:pPr marL="0" algn="ctr" defTabSz="914400" rtl="0" eaLnBrk="1" latinLnBrk="0" hangingPunct="1"/>
                      <a:r>
                        <a:rPr lang="en-GB" sz="20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- using  GridCodes</a:t>
                      </a:r>
                      <a:r>
                        <a:rPr lang="en-US" sz="20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®</a:t>
                      </a:r>
                      <a:endParaRPr lang="en-GB" sz="2000" b="1" u="sng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34549">
                <a:tc>
                  <a:txBody>
                    <a:bodyPr/>
                    <a:lstStyle/>
                    <a:p>
                      <a:pPr algn="just">
                        <a:buFontTx/>
                        <a:buNone/>
                      </a:pPr>
                      <a:r>
                        <a:rPr lang="en-GB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Locating Aminata’s Restaurant</a:t>
                      </a:r>
                    </a:p>
                    <a:p>
                      <a:pPr algn="just">
                        <a:buFontTx/>
                        <a:buNone/>
                      </a:pPr>
                      <a:endParaRPr lang="en-GB" sz="11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buFontTx/>
                        <a:buNone/>
                      </a:pPr>
                      <a:r>
                        <a:rPr lang="en-GB" sz="1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Address description: Aminata’s Lounge, near </a:t>
                      </a:r>
                      <a:r>
                        <a:rPr lang="en-GB" sz="14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Kabeza</a:t>
                      </a:r>
                      <a:r>
                        <a:rPr lang="en-GB" sz="1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Mall Bar, off Airport Road, by SP Petrol Station Corner, off Remera-Giporoso Junction, Kigali, Rwanda. (It’s the immediate right turn after the junction, it has a black). You can call 0783195787 for further directions</a:t>
                      </a:r>
                      <a:endParaRPr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Arial Rounded MT Bold" pitchFamily="34" charset="0"/>
                        </a:rPr>
                        <a:t>AAAA-AD75</a:t>
                      </a:r>
                    </a:p>
                  </a:txBody>
                  <a:tcPr anchor="ctr"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33400" y="675251"/>
            <a:ext cx="53342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future of addressing is here &gt;&gt;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6BE70B2-6BC0-49B3-9547-394805543EA0}"/>
              </a:ext>
            </a:extLst>
          </p:cNvPr>
          <p:cNvSpPr/>
          <p:nvPr/>
        </p:nvSpPr>
        <p:spPr>
          <a:xfrm>
            <a:off x="228600" y="6019800"/>
            <a:ext cx="8686800" cy="56682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bject 6">
            <a:extLst>
              <a:ext uri="{FF2B5EF4-FFF2-40B4-BE49-F238E27FC236}">
                <a16:creationId xmlns:a16="http://schemas.microsoft.com/office/drawing/2014/main" id="{E70501FA-7283-4AD6-B223-4BAA5D389C21}"/>
              </a:ext>
            </a:extLst>
          </p:cNvPr>
          <p:cNvSpPr txBox="1"/>
          <p:nvPr/>
        </p:nvSpPr>
        <p:spPr>
          <a:xfrm>
            <a:off x="838200" y="6052066"/>
            <a:ext cx="7315200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3000" b="1" dirty="0">
                <a:solidFill>
                  <a:srgbClr val="00B050"/>
                </a:solidFill>
                <a:latin typeface="Arial"/>
                <a:cs typeface="Arial"/>
              </a:rPr>
              <a:t>www.findgridcode.com</a:t>
            </a:r>
            <a:endParaRPr sz="3000" b="1" dirty="0">
              <a:solidFill>
                <a:srgbClr val="00B050"/>
              </a:solidFill>
              <a:latin typeface="Arial"/>
              <a:cs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93B678B-4406-49BD-9122-0F88A7F1BA6B}"/>
              </a:ext>
            </a:extLst>
          </p:cNvPr>
          <p:cNvSpPr/>
          <p:nvPr/>
        </p:nvSpPr>
        <p:spPr>
          <a:xfrm>
            <a:off x="4648200" y="1388289"/>
            <a:ext cx="4038600" cy="24079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8E9FF99-9465-4B3B-8766-A5BDB9AEFD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1100" y="1718790"/>
            <a:ext cx="3352800" cy="17331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1B412F8-0E69-4E4F-B786-4D9FC3087185}"/>
              </a:ext>
            </a:extLst>
          </p:cNvPr>
          <p:cNvSpPr txBox="1"/>
          <p:nvPr/>
        </p:nvSpPr>
        <p:spPr>
          <a:xfrm>
            <a:off x="3665982" y="5635823"/>
            <a:ext cx="18120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…digitise your address</a:t>
            </a:r>
          </a:p>
        </p:txBody>
      </p:sp>
      <p:sp>
        <p:nvSpPr>
          <p:cNvPr id="16" name="object 2">
            <a:extLst>
              <a:ext uri="{FF2B5EF4-FFF2-40B4-BE49-F238E27FC236}">
                <a16:creationId xmlns:a16="http://schemas.microsoft.com/office/drawing/2014/main" id="{79B1436D-2E86-46F8-BA51-CECD36DD2516}"/>
              </a:ext>
            </a:extLst>
          </p:cNvPr>
          <p:cNvSpPr/>
          <p:nvPr/>
        </p:nvSpPr>
        <p:spPr>
          <a:xfrm>
            <a:off x="228600" y="381000"/>
            <a:ext cx="8686800" cy="6248400"/>
          </a:xfrm>
          <a:custGeom>
            <a:avLst/>
            <a:gdLst/>
            <a:ahLst/>
            <a:cxnLst/>
            <a:rect l="l" t="t" r="r" b="b"/>
            <a:pathLst>
              <a:path w="8686800" h="6096000">
                <a:moveTo>
                  <a:pt x="0" y="0"/>
                </a:moveTo>
                <a:lnTo>
                  <a:pt x="8686783" y="0"/>
                </a:lnTo>
                <a:lnTo>
                  <a:pt x="8686783" y="6095995"/>
                </a:lnTo>
                <a:lnTo>
                  <a:pt x="0" y="6095995"/>
                </a:lnTo>
                <a:lnTo>
                  <a:pt x="0" y="0"/>
                </a:lnTo>
                <a:close/>
              </a:path>
            </a:pathLst>
          </a:custGeom>
          <a:ln w="28575">
            <a:solidFill>
              <a:srgbClr val="00B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9981919-3351-4846-BA6C-CA20BE641D33}"/>
              </a:ext>
            </a:extLst>
          </p:cNvPr>
          <p:cNvCxnSpPr/>
          <p:nvPr/>
        </p:nvCxnSpPr>
        <p:spPr>
          <a:xfrm>
            <a:off x="228600" y="6052066"/>
            <a:ext cx="868680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4331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4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4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72D0585-00EF-48B1-A29D-1180D10AE7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471" y="464101"/>
            <a:ext cx="8051057" cy="6248400"/>
          </a:xfrm>
          <a:prstGeom prst="rect">
            <a:avLst/>
          </a:prstGeom>
        </p:spPr>
      </p:pic>
      <p:sp>
        <p:nvSpPr>
          <p:cNvPr id="11" name="object 3">
            <a:extLst>
              <a:ext uri="{FF2B5EF4-FFF2-40B4-BE49-F238E27FC236}">
                <a16:creationId xmlns:a16="http://schemas.microsoft.com/office/drawing/2014/main" id="{9BF746D5-B842-4902-B216-FB2475E860C6}"/>
              </a:ext>
            </a:extLst>
          </p:cNvPr>
          <p:cNvSpPr/>
          <p:nvPr/>
        </p:nvSpPr>
        <p:spPr>
          <a:xfrm>
            <a:off x="609600" y="609600"/>
            <a:ext cx="7848600" cy="5867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1707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88AA610C-D867-46BA-8F7B-EFA813D3B99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0381154"/>
              </p:ext>
            </p:extLst>
          </p:nvPr>
        </p:nvGraphicFramePr>
        <p:xfrm>
          <a:off x="2367685" y="2655094"/>
          <a:ext cx="4408629" cy="1547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2" imgW="1129680" imgH="396720" progId="Package">
                  <p:embed/>
                </p:oleObj>
              </mc:Choice>
              <mc:Fallback>
                <p:oleObj name="Packager Shell Object" showAsIcon="1" r:id="rId2" imgW="1129680" imgH="3967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367685" y="2655094"/>
                        <a:ext cx="4408629" cy="1547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2422A1B5-AF34-4532-AAE6-11EB0E520B93}"/>
              </a:ext>
            </a:extLst>
          </p:cNvPr>
          <p:cNvSpPr/>
          <p:nvPr/>
        </p:nvSpPr>
        <p:spPr>
          <a:xfrm>
            <a:off x="228600" y="6019800"/>
            <a:ext cx="8686800" cy="56682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bject 6">
            <a:extLst>
              <a:ext uri="{FF2B5EF4-FFF2-40B4-BE49-F238E27FC236}">
                <a16:creationId xmlns:a16="http://schemas.microsoft.com/office/drawing/2014/main" id="{9C471EEA-B7F2-4025-8FEF-E41F10424FF1}"/>
              </a:ext>
            </a:extLst>
          </p:cNvPr>
          <p:cNvSpPr txBox="1"/>
          <p:nvPr/>
        </p:nvSpPr>
        <p:spPr>
          <a:xfrm>
            <a:off x="838200" y="6052066"/>
            <a:ext cx="7315200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3000" b="1" dirty="0">
                <a:solidFill>
                  <a:srgbClr val="00B050"/>
                </a:solidFill>
                <a:latin typeface="Arial"/>
                <a:cs typeface="Arial"/>
              </a:rPr>
              <a:t>www.findgridcode.com</a:t>
            </a:r>
            <a:endParaRPr sz="3000" b="1" dirty="0">
              <a:solidFill>
                <a:srgbClr val="00B050"/>
              </a:solidFill>
              <a:latin typeface="Arial"/>
              <a:cs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E5ED697-308C-447E-B564-08F58D2EDCDF}"/>
              </a:ext>
            </a:extLst>
          </p:cNvPr>
          <p:cNvSpPr txBox="1"/>
          <p:nvPr/>
        </p:nvSpPr>
        <p:spPr>
          <a:xfrm>
            <a:off x="3048000" y="4419600"/>
            <a:ext cx="32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(a 60-second intro video clip)</a:t>
            </a:r>
          </a:p>
        </p:txBody>
      </p:sp>
      <p:sp>
        <p:nvSpPr>
          <p:cNvPr id="10" name="object 2">
            <a:extLst>
              <a:ext uri="{FF2B5EF4-FFF2-40B4-BE49-F238E27FC236}">
                <a16:creationId xmlns:a16="http://schemas.microsoft.com/office/drawing/2014/main" id="{167758CB-E701-4AD4-BFC9-7BA39C8012C2}"/>
              </a:ext>
            </a:extLst>
          </p:cNvPr>
          <p:cNvSpPr/>
          <p:nvPr/>
        </p:nvSpPr>
        <p:spPr>
          <a:xfrm>
            <a:off x="228599" y="381000"/>
            <a:ext cx="8686800" cy="6248400"/>
          </a:xfrm>
          <a:custGeom>
            <a:avLst/>
            <a:gdLst/>
            <a:ahLst/>
            <a:cxnLst/>
            <a:rect l="l" t="t" r="r" b="b"/>
            <a:pathLst>
              <a:path w="8686800" h="6096000">
                <a:moveTo>
                  <a:pt x="0" y="0"/>
                </a:moveTo>
                <a:lnTo>
                  <a:pt x="8686783" y="0"/>
                </a:lnTo>
                <a:lnTo>
                  <a:pt x="8686783" y="6095995"/>
                </a:lnTo>
                <a:lnTo>
                  <a:pt x="0" y="6095995"/>
                </a:lnTo>
                <a:lnTo>
                  <a:pt x="0" y="0"/>
                </a:lnTo>
                <a:close/>
              </a:path>
            </a:pathLst>
          </a:custGeom>
          <a:ln w="28575">
            <a:solidFill>
              <a:srgbClr val="00B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8A720E8-969B-4CF9-91C0-3431624D1065}"/>
              </a:ext>
            </a:extLst>
          </p:cNvPr>
          <p:cNvCxnSpPr/>
          <p:nvPr/>
        </p:nvCxnSpPr>
        <p:spPr>
          <a:xfrm>
            <a:off x="228600" y="6052066"/>
            <a:ext cx="868680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7766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1624958"/>
            <a:ext cx="2057400" cy="1945989"/>
          </a:xfrm>
          <a:prstGeom prst="rect">
            <a:avLst/>
          </a:prstGeom>
        </p:spPr>
      </p:pic>
      <p:sp>
        <p:nvSpPr>
          <p:cNvPr id="9" name="object 6">
            <a:extLst>
              <a:ext uri="{FF2B5EF4-FFF2-40B4-BE49-F238E27FC236}">
                <a16:creationId xmlns:a16="http://schemas.microsoft.com/office/drawing/2014/main" id="{B9253EA1-F903-4240-BA77-0EAA92E179F9}"/>
              </a:ext>
            </a:extLst>
          </p:cNvPr>
          <p:cNvSpPr txBox="1"/>
          <p:nvPr/>
        </p:nvSpPr>
        <p:spPr>
          <a:xfrm>
            <a:off x="838200" y="3810000"/>
            <a:ext cx="7315200" cy="1054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3600" dirty="0">
                <a:latin typeface="Arial"/>
                <a:cs typeface="Arial"/>
              </a:rPr>
              <a:t> &gt; Practical Demo &lt;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endParaRPr lang="en-US" sz="1400" dirty="0">
              <a:latin typeface="Arial"/>
              <a:cs typeface="Arial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1600" i="1" dirty="0">
                <a:latin typeface="Arial"/>
                <a:cs typeface="Arial"/>
              </a:rPr>
              <a:t>(a 3-minute practical demonstration of the power of GridCodes)</a:t>
            </a:r>
            <a:endParaRPr sz="1600" i="1" dirty="0">
              <a:latin typeface="Arial"/>
              <a:cs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3CB6BAF-C5E4-4B11-9070-8B01070E90C6}"/>
              </a:ext>
            </a:extLst>
          </p:cNvPr>
          <p:cNvSpPr/>
          <p:nvPr/>
        </p:nvSpPr>
        <p:spPr>
          <a:xfrm>
            <a:off x="228600" y="6019800"/>
            <a:ext cx="8686800" cy="56682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BC64F399-E97C-43E1-9724-EE37C553DCFB}"/>
              </a:ext>
            </a:extLst>
          </p:cNvPr>
          <p:cNvSpPr txBox="1"/>
          <p:nvPr/>
        </p:nvSpPr>
        <p:spPr>
          <a:xfrm>
            <a:off x="838200" y="6052066"/>
            <a:ext cx="7315200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3000" b="1" dirty="0">
                <a:solidFill>
                  <a:srgbClr val="00B050"/>
                </a:solidFill>
                <a:latin typeface="Arial"/>
                <a:cs typeface="Arial"/>
              </a:rPr>
              <a:t>www.findgridcode.com</a:t>
            </a:r>
            <a:endParaRPr sz="3000" b="1" dirty="0">
              <a:solidFill>
                <a:srgbClr val="00B050"/>
              </a:solidFill>
              <a:latin typeface="Arial"/>
              <a:cs typeface="Arial"/>
            </a:endParaRPr>
          </a:p>
        </p:txBody>
      </p:sp>
      <p:sp>
        <p:nvSpPr>
          <p:cNvPr id="12" name="object 2">
            <a:extLst>
              <a:ext uri="{FF2B5EF4-FFF2-40B4-BE49-F238E27FC236}">
                <a16:creationId xmlns:a16="http://schemas.microsoft.com/office/drawing/2014/main" id="{BA09D5FC-4241-4E13-BACC-E825B24A8E7D}"/>
              </a:ext>
            </a:extLst>
          </p:cNvPr>
          <p:cNvSpPr/>
          <p:nvPr/>
        </p:nvSpPr>
        <p:spPr>
          <a:xfrm>
            <a:off x="228600" y="381000"/>
            <a:ext cx="8686800" cy="6248400"/>
          </a:xfrm>
          <a:custGeom>
            <a:avLst/>
            <a:gdLst/>
            <a:ahLst/>
            <a:cxnLst/>
            <a:rect l="l" t="t" r="r" b="b"/>
            <a:pathLst>
              <a:path w="8686800" h="6096000">
                <a:moveTo>
                  <a:pt x="0" y="0"/>
                </a:moveTo>
                <a:lnTo>
                  <a:pt x="8686783" y="0"/>
                </a:lnTo>
                <a:lnTo>
                  <a:pt x="8686783" y="6095995"/>
                </a:lnTo>
                <a:lnTo>
                  <a:pt x="0" y="6095995"/>
                </a:lnTo>
                <a:lnTo>
                  <a:pt x="0" y="0"/>
                </a:lnTo>
                <a:close/>
              </a:path>
            </a:pathLst>
          </a:custGeom>
          <a:ln w="28575">
            <a:solidFill>
              <a:srgbClr val="00B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1207F21-3625-46F3-91DE-183524261CD7}"/>
              </a:ext>
            </a:extLst>
          </p:cNvPr>
          <p:cNvCxnSpPr/>
          <p:nvPr/>
        </p:nvCxnSpPr>
        <p:spPr>
          <a:xfrm>
            <a:off x="228600" y="6052066"/>
            <a:ext cx="868680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65873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4158243"/>
            <a:ext cx="1369033" cy="1294898"/>
          </a:xfrm>
          <a:prstGeom prst="rect">
            <a:avLst/>
          </a:prstGeom>
        </p:spPr>
      </p:pic>
      <p:sp>
        <p:nvSpPr>
          <p:cNvPr id="9" name="object 6">
            <a:extLst>
              <a:ext uri="{FF2B5EF4-FFF2-40B4-BE49-F238E27FC236}">
                <a16:creationId xmlns:a16="http://schemas.microsoft.com/office/drawing/2014/main" id="{B9253EA1-F903-4240-BA77-0EAA92E179F9}"/>
              </a:ext>
            </a:extLst>
          </p:cNvPr>
          <p:cNvSpPr txBox="1"/>
          <p:nvPr/>
        </p:nvSpPr>
        <p:spPr>
          <a:xfrm>
            <a:off x="890803" y="838200"/>
            <a:ext cx="731520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600" dirty="0">
                <a:latin typeface="Arial"/>
                <a:cs typeface="Arial"/>
              </a:rPr>
              <a:t>Some real-life applications of this innovative technology: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3CB6BAF-C5E4-4B11-9070-8B01070E90C6}"/>
              </a:ext>
            </a:extLst>
          </p:cNvPr>
          <p:cNvSpPr/>
          <p:nvPr/>
        </p:nvSpPr>
        <p:spPr>
          <a:xfrm>
            <a:off x="228600" y="6019800"/>
            <a:ext cx="8686800" cy="56682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BC64F399-E97C-43E1-9724-EE37C553DCFB}"/>
              </a:ext>
            </a:extLst>
          </p:cNvPr>
          <p:cNvSpPr txBox="1"/>
          <p:nvPr/>
        </p:nvSpPr>
        <p:spPr>
          <a:xfrm>
            <a:off x="838200" y="6052066"/>
            <a:ext cx="7315200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3000" b="1" dirty="0">
                <a:solidFill>
                  <a:srgbClr val="00B050"/>
                </a:solidFill>
                <a:latin typeface="Arial"/>
                <a:cs typeface="Arial"/>
              </a:rPr>
              <a:t>www.findgridcode.com</a:t>
            </a:r>
            <a:endParaRPr sz="3000" b="1" dirty="0">
              <a:solidFill>
                <a:srgbClr val="00B050"/>
              </a:solidFill>
              <a:latin typeface="Arial"/>
              <a:cs typeface="Arial"/>
            </a:endParaRPr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FD129B90-4411-4582-9408-1E884A799759}"/>
              </a:ext>
            </a:extLst>
          </p:cNvPr>
          <p:cNvSpPr/>
          <p:nvPr/>
        </p:nvSpPr>
        <p:spPr>
          <a:xfrm>
            <a:off x="228600" y="381000"/>
            <a:ext cx="8686800" cy="6248400"/>
          </a:xfrm>
          <a:custGeom>
            <a:avLst/>
            <a:gdLst/>
            <a:ahLst/>
            <a:cxnLst/>
            <a:rect l="l" t="t" r="r" b="b"/>
            <a:pathLst>
              <a:path w="8686800" h="6096000">
                <a:moveTo>
                  <a:pt x="0" y="0"/>
                </a:moveTo>
                <a:lnTo>
                  <a:pt x="8686783" y="0"/>
                </a:lnTo>
                <a:lnTo>
                  <a:pt x="8686783" y="6095995"/>
                </a:lnTo>
                <a:lnTo>
                  <a:pt x="0" y="6095995"/>
                </a:lnTo>
                <a:lnTo>
                  <a:pt x="0" y="0"/>
                </a:lnTo>
                <a:close/>
              </a:path>
            </a:pathLst>
          </a:custGeom>
          <a:ln w="28575">
            <a:solidFill>
              <a:srgbClr val="00B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6">
            <a:extLst>
              <a:ext uri="{FF2B5EF4-FFF2-40B4-BE49-F238E27FC236}">
                <a16:creationId xmlns:a16="http://schemas.microsoft.com/office/drawing/2014/main" id="{9413114A-047E-463B-BB42-10E2469D18E0}"/>
              </a:ext>
            </a:extLst>
          </p:cNvPr>
          <p:cNvSpPr txBox="1"/>
          <p:nvPr/>
        </p:nvSpPr>
        <p:spPr>
          <a:xfrm>
            <a:off x="865921" y="1377758"/>
            <a:ext cx="7315200" cy="19236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ü"/>
            </a:pPr>
            <a:r>
              <a:rPr lang="en-US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Last mile delivery of mails &amp; courier</a:t>
            </a:r>
          </a:p>
          <a:p>
            <a:pPr marL="298450" indent="-285750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ü"/>
            </a:pPr>
            <a:r>
              <a:rPr lang="en-US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eCommerce &amp; home delivery service</a:t>
            </a:r>
          </a:p>
          <a:p>
            <a:pPr marL="298450" indent="-285750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ü"/>
            </a:pPr>
            <a:r>
              <a:rPr lang="en-US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Property addressing &amp; urban development</a:t>
            </a:r>
          </a:p>
          <a:p>
            <a:pPr marL="298450" indent="-285750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ü"/>
            </a:pPr>
            <a:r>
              <a:rPr lang="en-US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Security &amp; emergency services / first responders</a:t>
            </a:r>
          </a:p>
          <a:p>
            <a:pPr marL="298450" indent="-285750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ü"/>
            </a:pPr>
            <a:r>
              <a:rPr lang="en-US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Drone delivery service &amp; operations</a:t>
            </a:r>
          </a:p>
          <a:p>
            <a:pPr marL="298450" indent="-285750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ü"/>
            </a:pPr>
            <a:r>
              <a:rPr lang="en-US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Smart cities development and administration</a:t>
            </a:r>
            <a:endParaRPr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AA0F7C2-0AE2-45DC-BFBC-11D7C5DBDE02}"/>
              </a:ext>
            </a:extLst>
          </p:cNvPr>
          <p:cNvSpPr txBox="1"/>
          <p:nvPr/>
        </p:nvSpPr>
        <p:spPr>
          <a:xfrm>
            <a:off x="1714838" y="4175125"/>
            <a:ext cx="4814765" cy="11156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Is currently deployed in Nigeria &amp; Rwanda. 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Ready to partner with all of the EA community 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to achieve smart addressing &amp; digitization goals 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in line with UPU standards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A56593-B9F7-4FC9-BAAF-27B2B352F9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2074" y="3484975"/>
            <a:ext cx="2323935" cy="2303186"/>
          </a:xfrm>
          <a:prstGeom prst="rect">
            <a:avLst/>
          </a:prstGeom>
        </p:spPr>
      </p:pic>
      <p:sp>
        <p:nvSpPr>
          <p:cNvPr id="14" name="Arrow: Bent 13">
            <a:extLst>
              <a:ext uri="{FF2B5EF4-FFF2-40B4-BE49-F238E27FC236}">
                <a16:creationId xmlns:a16="http://schemas.microsoft.com/office/drawing/2014/main" id="{2244B351-ED03-4724-BE0D-E518F121FD4D}"/>
              </a:ext>
            </a:extLst>
          </p:cNvPr>
          <p:cNvSpPr/>
          <p:nvPr/>
        </p:nvSpPr>
        <p:spPr>
          <a:xfrm flipH="1">
            <a:off x="5615202" y="1460066"/>
            <a:ext cx="1883430" cy="926896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691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F9943FF-0C0B-448E-9E6C-2BB9E52AE069}"/>
              </a:ext>
            </a:extLst>
          </p:cNvPr>
          <p:cNvSpPr/>
          <p:nvPr/>
        </p:nvSpPr>
        <p:spPr>
          <a:xfrm>
            <a:off x="7270033" y="2166373"/>
            <a:ext cx="228599" cy="11967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54F1EC2-432B-438A-A255-53B9FC2BE10E}"/>
              </a:ext>
            </a:extLst>
          </p:cNvPr>
          <p:cNvCxnSpPr/>
          <p:nvPr/>
        </p:nvCxnSpPr>
        <p:spPr>
          <a:xfrm>
            <a:off x="228600" y="6052066"/>
            <a:ext cx="868680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652D92CA-D317-4BD5-8701-C10856E7C3B0}"/>
              </a:ext>
            </a:extLst>
          </p:cNvPr>
          <p:cNvSpPr txBox="1"/>
          <p:nvPr/>
        </p:nvSpPr>
        <p:spPr>
          <a:xfrm>
            <a:off x="6515266" y="5409440"/>
            <a:ext cx="23239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highlight>
                  <a:srgbClr val="00FFFF"/>
                </a:highlight>
              </a:rPr>
              <a:t>www.ipositaondemand.rw</a:t>
            </a:r>
          </a:p>
        </p:txBody>
      </p:sp>
    </p:spTree>
    <p:extLst>
      <p:ext uri="{BB962C8B-B14F-4D97-AF65-F5344CB8AC3E}">
        <p14:creationId xmlns:p14="http://schemas.microsoft.com/office/powerpoint/2010/main" val="1982492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4" grpId="0" animBg="1"/>
      <p:bldP spid="15" grpId="0" animBg="1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5262" y="1028097"/>
            <a:ext cx="1981200" cy="1873915"/>
          </a:xfrm>
          <a:prstGeom prst="rect">
            <a:avLst/>
          </a:prstGeom>
        </p:spPr>
      </p:pic>
      <p:sp>
        <p:nvSpPr>
          <p:cNvPr id="9" name="object 6">
            <a:extLst>
              <a:ext uri="{FF2B5EF4-FFF2-40B4-BE49-F238E27FC236}">
                <a16:creationId xmlns:a16="http://schemas.microsoft.com/office/drawing/2014/main" id="{B9253EA1-F903-4240-BA77-0EAA92E179F9}"/>
              </a:ext>
            </a:extLst>
          </p:cNvPr>
          <p:cNvSpPr txBox="1"/>
          <p:nvPr/>
        </p:nvSpPr>
        <p:spPr>
          <a:xfrm>
            <a:off x="728262" y="4724400"/>
            <a:ext cx="73152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3600" dirty="0">
                <a:latin typeface="Arial"/>
                <a:cs typeface="Arial"/>
              </a:rPr>
              <a:t> &gt; Q &amp; A &lt;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5" name="object 6">
            <a:extLst>
              <a:ext uri="{FF2B5EF4-FFF2-40B4-BE49-F238E27FC236}">
                <a16:creationId xmlns:a16="http://schemas.microsoft.com/office/drawing/2014/main" id="{0DD02FBF-E4BB-4B4F-81B2-DBF2B74DDF36}"/>
              </a:ext>
            </a:extLst>
          </p:cNvPr>
          <p:cNvSpPr txBox="1"/>
          <p:nvPr/>
        </p:nvSpPr>
        <p:spPr>
          <a:xfrm>
            <a:off x="728262" y="3325212"/>
            <a:ext cx="731520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4400" dirty="0">
                <a:latin typeface="Brush Script MT" panose="03060802040406070304" pitchFamily="66" charset="0"/>
                <a:cs typeface="Arial"/>
              </a:rPr>
              <a:t> Thank you for your time!</a:t>
            </a:r>
            <a:endParaRPr sz="4400" dirty="0">
              <a:latin typeface="Brush Script MT" panose="03060802040406070304" pitchFamily="66" charset="0"/>
              <a:cs typeface="Arial"/>
            </a:endParaRPr>
          </a:p>
        </p:txBody>
      </p:sp>
      <p:sp>
        <p:nvSpPr>
          <p:cNvPr id="11" name="object 6">
            <a:extLst>
              <a:ext uri="{FF2B5EF4-FFF2-40B4-BE49-F238E27FC236}">
                <a16:creationId xmlns:a16="http://schemas.microsoft.com/office/drawing/2014/main" id="{32290B26-24D3-4B1A-950D-FAA105F4054D}"/>
              </a:ext>
            </a:extLst>
          </p:cNvPr>
          <p:cNvSpPr txBox="1"/>
          <p:nvPr/>
        </p:nvSpPr>
        <p:spPr>
          <a:xfrm>
            <a:off x="3006800" y="2879799"/>
            <a:ext cx="2758123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mr-IN" sz="1400" dirty="0">
                <a:latin typeface="Arial"/>
                <a:cs typeface="Arial"/>
              </a:rPr>
              <a:t>…</a:t>
            </a:r>
            <a:r>
              <a:rPr lang="en-US" sz="1400" dirty="0">
                <a:latin typeface="Arial"/>
                <a:cs typeface="Arial"/>
              </a:rPr>
              <a:t> digitise your address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31ED0B1-BFED-4BA3-B720-24ACA968ABD9}"/>
              </a:ext>
            </a:extLst>
          </p:cNvPr>
          <p:cNvSpPr/>
          <p:nvPr/>
        </p:nvSpPr>
        <p:spPr>
          <a:xfrm>
            <a:off x="228600" y="6019800"/>
            <a:ext cx="8686800" cy="56682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bject 6">
            <a:extLst>
              <a:ext uri="{FF2B5EF4-FFF2-40B4-BE49-F238E27FC236}">
                <a16:creationId xmlns:a16="http://schemas.microsoft.com/office/drawing/2014/main" id="{0417C9D0-A9D0-4CE1-BC55-03DA16846E0A}"/>
              </a:ext>
            </a:extLst>
          </p:cNvPr>
          <p:cNvSpPr txBox="1"/>
          <p:nvPr/>
        </p:nvSpPr>
        <p:spPr>
          <a:xfrm>
            <a:off x="838200" y="6052066"/>
            <a:ext cx="7315200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3000" b="1" dirty="0">
                <a:solidFill>
                  <a:srgbClr val="00B050"/>
                </a:solidFill>
                <a:latin typeface="Arial"/>
                <a:cs typeface="Arial"/>
              </a:rPr>
              <a:t>www.findgridcode.com</a:t>
            </a:r>
            <a:endParaRPr sz="3000" b="1" dirty="0">
              <a:solidFill>
                <a:srgbClr val="00B050"/>
              </a:solidFill>
              <a:latin typeface="Arial"/>
              <a:cs typeface="Arial"/>
            </a:endParaRPr>
          </a:p>
        </p:txBody>
      </p:sp>
      <p:sp>
        <p:nvSpPr>
          <p:cNvPr id="10" name="object 2">
            <a:extLst>
              <a:ext uri="{FF2B5EF4-FFF2-40B4-BE49-F238E27FC236}">
                <a16:creationId xmlns:a16="http://schemas.microsoft.com/office/drawing/2014/main" id="{5FDB8622-5E9F-4811-9022-5863FCD7F41E}"/>
              </a:ext>
            </a:extLst>
          </p:cNvPr>
          <p:cNvSpPr/>
          <p:nvPr/>
        </p:nvSpPr>
        <p:spPr>
          <a:xfrm>
            <a:off x="228600" y="381000"/>
            <a:ext cx="8686800" cy="6248400"/>
          </a:xfrm>
          <a:custGeom>
            <a:avLst/>
            <a:gdLst/>
            <a:ahLst/>
            <a:cxnLst/>
            <a:rect l="l" t="t" r="r" b="b"/>
            <a:pathLst>
              <a:path w="8686800" h="6096000">
                <a:moveTo>
                  <a:pt x="0" y="0"/>
                </a:moveTo>
                <a:lnTo>
                  <a:pt x="8686783" y="0"/>
                </a:lnTo>
                <a:lnTo>
                  <a:pt x="8686783" y="6095995"/>
                </a:lnTo>
                <a:lnTo>
                  <a:pt x="0" y="6095995"/>
                </a:lnTo>
                <a:lnTo>
                  <a:pt x="0" y="0"/>
                </a:lnTo>
                <a:close/>
              </a:path>
            </a:pathLst>
          </a:custGeom>
          <a:ln w="28575">
            <a:solidFill>
              <a:srgbClr val="00B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EF5F8F3-8182-4616-9C67-031739E1BD93}"/>
              </a:ext>
            </a:extLst>
          </p:cNvPr>
          <p:cNvCxnSpPr/>
          <p:nvPr/>
        </p:nvCxnSpPr>
        <p:spPr>
          <a:xfrm>
            <a:off x="228600" y="6052066"/>
            <a:ext cx="868680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75377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8374</TotalTime>
  <Words>356</Words>
  <Application>Microsoft Office PowerPoint</Application>
  <PresentationFormat>On-screen Show (4:3)</PresentationFormat>
  <Paragraphs>58</Paragraphs>
  <Slides>8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Arial Rounded MT Bold</vt:lpstr>
      <vt:lpstr>Brush Script MT</vt:lpstr>
      <vt:lpstr>Calibri</vt:lpstr>
      <vt:lpstr>Trebuchet MS</vt:lpstr>
      <vt:lpstr>Wingdings</vt:lpstr>
      <vt:lpstr>Office Theme</vt:lpstr>
      <vt:lpstr>Packager Shell Object</vt:lpstr>
      <vt:lpstr>An Innovative Technology That Answers the Question: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Advanced Vehicle Tracking &amp; Fleet  Management Solutions</dc:title>
  <dc:creator>HP</dc:creator>
  <cp:lastModifiedBy>EACO - Alexis Sinarinzi</cp:lastModifiedBy>
  <cp:revision>54</cp:revision>
  <dcterms:created xsi:type="dcterms:W3CDTF">2019-08-03T08:21:19Z</dcterms:created>
  <dcterms:modified xsi:type="dcterms:W3CDTF">2022-11-03T05:08:17Z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2019-08-03T00:00:00Z</vt:filetime>
  </property>
</Properties>
</file>